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4"/>
  </p:notesMasterIdLst>
  <p:sldIdLst>
    <p:sldId id="269" r:id="rId2"/>
    <p:sldId id="257" r:id="rId3"/>
    <p:sldId id="270" r:id="rId4"/>
    <p:sldId id="358" r:id="rId5"/>
    <p:sldId id="271" r:id="rId6"/>
    <p:sldId id="261" r:id="rId7"/>
    <p:sldId id="258" r:id="rId8"/>
    <p:sldId id="259" r:id="rId9"/>
    <p:sldId id="272" r:id="rId10"/>
    <p:sldId id="273" r:id="rId11"/>
    <p:sldId id="274" r:id="rId12"/>
    <p:sldId id="275" r:id="rId13"/>
    <p:sldId id="276" r:id="rId14"/>
    <p:sldId id="277" r:id="rId15"/>
    <p:sldId id="278" r:id="rId16"/>
    <p:sldId id="279" r:id="rId17"/>
    <p:sldId id="280" r:id="rId18"/>
    <p:sldId id="281" r:id="rId19"/>
    <p:sldId id="282" r:id="rId20"/>
    <p:sldId id="283" r:id="rId21"/>
    <p:sldId id="284" r:id="rId22"/>
    <p:sldId id="285" r:id="rId23"/>
    <p:sldId id="286" r:id="rId24"/>
    <p:sldId id="287" r:id="rId25"/>
    <p:sldId id="289" r:id="rId26"/>
    <p:sldId id="290" r:id="rId27"/>
    <p:sldId id="288" r:id="rId28"/>
    <p:sldId id="291" r:id="rId29"/>
    <p:sldId id="292" r:id="rId30"/>
    <p:sldId id="294" r:id="rId31"/>
    <p:sldId id="295" r:id="rId32"/>
    <p:sldId id="293" r:id="rId33"/>
    <p:sldId id="296" r:id="rId34"/>
    <p:sldId id="297" r:id="rId35"/>
    <p:sldId id="298" r:id="rId36"/>
    <p:sldId id="299" r:id="rId37"/>
    <p:sldId id="300" r:id="rId38"/>
    <p:sldId id="301" r:id="rId39"/>
    <p:sldId id="302" r:id="rId40"/>
    <p:sldId id="303" r:id="rId41"/>
    <p:sldId id="304" r:id="rId42"/>
    <p:sldId id="305" r:id="rId43"/>
    <p:sldId id="306" r:id="rId44"/>
    <p:sldId id="307" r:id="rId45"/>
    <p:sldId id="308" r:id="rId46"/>
    <p:sldId id="309" r:id="rId47"/>
    <p:sldId id="310" r:id="rId48"/>
    <p:sldId id="311" r:id="rId49"/>
    <p:sldId id="312" r:id="rId50"/>
    <p:sldId id="313" r:id="rId51"/>
    <p:sldId id="314" r:id="rId52"/>
    <p:sldId id="315" r:id="rId53"/>
    <p:sldId id="316" r:id="rId54"/>
    <p:sldId id="317" r:id="rId55"/>
    <p:sldId id="318" r:id="rId56"/>
    <p:sldId id="319" r:id="rId57"/>
    <p:sldId id="320" r:id="rId58"/>
    <p:sldId id="321" r:id="rId59"/>
    <p:sldId id="322" r:id="rId60"/>
    <p:sldId id="323" r:id="rId61"/>
    <p:sldId id="324" r:id="rId62"/>
    <p:sldId id="325" r:id="rId63"/>
    <p:sldId id="326" r:id="rId64"/>
    <p:sldId id="327" r:id="rId65"/>
    <p:sldId id="328" r:id="rId66"/>
    <p:sldId id="329" r:id="rId67"/>
    <p:sldId id="330" r:id="rId68"/>
    <p:sldId id="331" r:id="rId69"/>
    <p:sldId id="332" r:id="rId70"/>
    <p:sldId id="333" r:id="rId71"/>
    <p:sldId id="334" r:id="rId72"/>
    <p:sldId id="335" r:id="rId73"/>
    <p:sldId id="336" r:id="rId74"/>
    <p:sldId id="337" r:id="rId75"/>
    <p:sldId id="338" r:id="rId76"/>
    <p:sldId id="339" r:id="rId77"/>
    <p:sldId id="340" r:id="rId78"/>
    <p:sldId id="341" r:id="rId79"/>
    <p:sldId id="342" r:id="rId80"/>
    <p:sldId id="357" r:id="rId81"/>
    <p:sldId id="352" r:id="rId82"/>
    <p:sldId id="353" r:id="rId83"/>
    <p:sldId id="354" r:id="rId84"/>
    <p:sldId id="343" r:id="rId85"/>
    <p:sldId id="348" r:id="rId86"/>
    <p:sldId id="349" r:id="rId87"/>
    <p:sldId id="350" r:id="rId88"/>
    <p:sldId id="351" r:id="rId89"/>
    <p:sldId id="344" r:id="rId90"/>
    <p:sldId id="345" r:id="rId91"/>
    <p:sldId id="346" r:id="rId92"/>
    <p:sldId id="347" r:id="rId9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96" y="-6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D95B9C-0892-4BF9-B325-34A101C9F81F}" type="datetimeFigureOut">
              <a:rPr lang="en-US" smtClean="0"/>
              <a:t>9/11/2011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7F72ED-1402-40BB-97A7-E837E3590A4E}" type="slidenum">
              <a:rPr lang="en-US" smtClean="0"/>
              <a:t>‹#›</a:t>
            </a:fld>
            <a:endParaRPr lang="en-US"/>
          </a:p>
        </p:txBody>
      </p:sp>
    </p:spTree>
    <p:extLst>
      <p:ext uri="{BB962C8B-B14F-4D97-AF65-F5344CB8AC3E}">
        <p14:creationId xmlns:p14="http://schemas.microsoft.com/office/powerpoint/2010/main" val="2628902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42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F23D765-4642-4D1C-8B59-EE93DF3CEB80}" type="slidenum">
              <a:rPr lang="en-US" smtClean="0"/>
              <a:pPr/>
              <a:t>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p:cNvSpPr>
            <a:spLocks noGrp="1" noRot="1" noChangeAspect="1" noTextEdit="1"/>
          </p:cNvSpPr>
          <p:nvPr>
            <p:ph type="sldImg"/>
          </p:nvPr>
        </p:nvSpPr>
        <p:spPr bwMode="auto">
          <a:noFill/>
          <a:ln>
            <a:solidFill>
              <a:srgbClr val="000000"/>
            </a:solidFill>
            <a:miter lim="800000"/>
            <a:headEnd/>
            <a:tailEnd/>
          </a:ln>
        </p:spPr>
      </p:sp>
      <p:sp>
        <p:nvSpPr>
          <p:cNvPr id="146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6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A1D8DFC-3896-4CBE-95BE-3563D2DB7E6A}" type="slidenum">
              <a:rPr lang="en-US" smtClean="0"/>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p:spPr>
      </p:sp>
      <p:sp>
        <p:nvSpPr>
          <p:cNvPr id="972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72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39C082C-B2FD-47AE-A415-0B2F5128CF34}"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lide Image Placeholder 1"/>
          <p:cNvSpPr>
            <a:spLocks noGrp="1" noRot="1" noChangeAspect="1" noTextEdit="1"/>
          </p:cNvSpPr>
          <p:nvPr>
            <p:ph type="sldImg"/>
          </p:nvPr>
        </p:nvSpPr>
        <p:spPr bwMode="auto">
          <a:noFill/>
          <a:ln>
            <a:solidFill>
              <a:srgbClr val="000000"/>
            </a:solidFill>
            <a:miter lim="800000"/>
            <a:headEnd/>
            <a:tailEnd/>
          </a:ln>
        </p:spPr>
      </p:sp>
      <p:sp>
        <p:nvSpPr>
          <p:cNvPr id="150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0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4A8BF40-4E28-4A35-AD9A-49AF51B9EBF9}" type="slidenum">
              <a:rPr lang="en-US" smtClean="0"/>
              <a:pPr/>
              <a:t>6</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Slide Image Placeholder 1"/>
          <p:cNvSpPr>
            <a:spLocks noGrp="1" noRot="1" noChangeAspect="1" noTextEdit="1"/>
          </p:cNvSpPr>
          <p:nvPr>
            <p:ph type="sldImg"/>
          </p:nvPr>
        </p:nvSpPr>
        <p:spPr bwMode="auto">
          <a:noFill/>
          <a:ln>
            <a:solidFill>
              <a:srgbClr val="000000"/>
            </a:solidFill>
            <a:miter lim="800000"/>
            <a:headEnd/>
            <a:tailEnd/>
          </a:ln>
        </p:spPr>
      </p:sp>
      <p:sp>
        <p:nvSpPr>
          <p:cNvPr id="1474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74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F23A1DB-AE63-4F5D-A5F0-5EC6AF4B3D36}" type="slidenum">
              <a:rPr lang="en-US" smtClean="0"/>
              <a:pPr/>
              <a:t>7</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Image Placeholder 1"/>
          <p:cNvSpPr>
            <a:spLocks noGrp="1" noRot="1" noChangeAspect="1" noTextEdit="1"/>
          </p:cNvSpPr>
          <p:nvPr>
            <p:ph type="sldImg"/>
          </p:nvPr>
        </p:nvSpPr>
        <p:spPr bwMode="auto">
          <a:noFill/>
          <a:ln>
            <a:solidFill>
              <a:srgbClr val="000000"/>
            </a:solidFill>
            <a:miter lim="800000"/>
            <a:headEnd/>
            <a:tailEnd/>
          </a:ln>
        </p:spPr>
      </p:sp>
      <p:sp>
        <p:nvSpPr>
          <p:cNvPr id="148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84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1B887D8-A42A-4C2C-B901-539B6BE68AE3}" type="slidenum">
              <a:rPr lang="en-US" smtClean="0"/>
              <a:pPr/>
              <a:t>8</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3D9F79-DFB5-448F-9DC1-5271B8415C67}" type="datetimeFigureOut">
              <a:rPr lang="en-US" smtClean="0"/>
              <a:t>9/11/2011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01E1ED-3D48-4918-BF26-2D76C57F6E7E}" type="slidenum">
              <a:rPr lang="en-US" smtClean="0"/>
              <a:t>‹#›</a:t>
            </a:fld>
            <a:endParaRPr lang="en-US"/>
          </a:p>
        </p:txBody>
      </p:sp>
    </p:spTree>
    <p:extLst>
      <p:ext uri="{BB962C8B-B14F-4D97-AF65-F5344CB8AC3E}">
        <p14:creationId xmlns:p14="http://schemas.microsoft.com/office/powerpoint/2010/main" val="42586808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3D9F79-DFB5-448F-9DC1-5271B8415C67}" type="datetimeFigureOut">
              <a:rPr lang="en-US" smtClean="0"/>
              <a:t>9/11/2011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01E1ED-3D48-4918-BF26-2D76C57F6E7E}" type="slidenum">
              <a:rPr lang="en-US" smtClean="0"/>
              <a:t>‹#›</a:t>
            </a:fld>
            <a:endParaRPr lang="en-US"/>
          </a:p>
        </p:txBody>
      </p:sp>
    </p:spTree>
    <p:extLst>
      <p:ext uri="{BB962C8B-B14F-4D97-AF65-F5344CB8AC3E}">
        <p14:creationId xmlns:p14="http://schemas.microsoft.com/office/powerpoint/2010/main" val="14786283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3D9F79-DFB5-448F-9DC1-5271B8415C67}" type="datetimeFigureOut">
              <a:rPr lang="en-US" smtClean="0"/>
              <a:t>9/11/2011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01E1ED-3D48-4918-BF26-2D76C57F6E7E}" type="slidenum">
              <a:rPr lang="en-US" smtClean="0"/>
              <a:t>‹#›</a:t>
            </a:fld>
            <a:endParaRPr lang="en-US"/>
          </a:p>
        </p:txBody>
      </p:sp>
    </p:spTree>
    <p:extLst>
      <p:ext uri="{BB962C8B-B14F-4D97-AF65-F5344CB8AC3E}">
        <p14:creationId xmlns:p14="http://schemas.microsoft.com/office/powerpoint/2010/main" val="2602109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3D9F79-DFB5-448F-9DC1-5271B8415C67}" type="datetimeFigureOut">
              <a:rPr lang="en-US" smtClean="0"/>
              <a:t>9/11/2011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01E1ED-3D48-4918-BF26-2D76C57F6E7E}" type="slidenum">
              <a:rPr lang="en-US" smtClean="0"/>
              <a:t>‹#›</a:t>
            </a:fld>
            <a:endParaRPr lang="en-US"/>
          </a:p>
        </p:txBody>
      </p:sp>
    </p:spTree>
    <p:extLst>
      <p:ext uri="{BB962C8B-B14F-4D97-AF65-F5344CB8AC3E}">
        <p14:creationId xmlns:p14="http://schemas.microsoft.com/office/powerpoint/2010/main" val="3917583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3D9F79-DFB5-448F-9DC1-5271B8415C67}" type="datetimeFigureOut">
              <a:rPr lang="en-US" smtClean="0"/>
              <a:t>9/11/2011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01E1ED-3D48-4918-BF26-2D76C57F6E7E}" type="slidenum">
              <a:rPr lang="en-US" smtClean="0"/>
              <a:t>‹#›</a:t>
            </a:fld>
            <a:endParaRPr lang="en-US"/>
          </a:p>
        </p:txBody>
      </p:sp>
    </p:spTree>
    <p:extLst>
      <p:ext uri="{BB962C8B-B14F-4D97-AF65-F5344CB8AC3E}">
        <p14:creationId xmlns:p14="http://schemas.microsoft.com/office/powerpoint/2010/main" val="7181995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3D9F79-DFB5-448F-9DC1-5271B8415C67}" type="datetimeFigureOut">
              <a:rPr lang="en-US" smtClean="0"/>
              <a:t>9/11/2011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01E1ED-3D48-4918-BF26-2D76C57F6E7E}" type="slidenum">
              <a:rPr lang="en-US" smtClean="0"/>
              <a:t>‹#›</a:t>
            </a:fld>
            <a:endParaRPr lang="en-US"/>
          </a:p>
        </p:txBody>
      </p:sp>
    </p:spTree>
    <p:extLst>
      <p:ext uri="{BB962C8B-B14F-4D97-AF65-F5344CB8AC3E}">
        <p14:creationId xmlns:p14="http://schemas.microsoft.com/office/powerpoint/2010/main" val="13873818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3D9F79-DFB5-448F-9DC1-5271B8415C67}" type="datetimeFigureOut">
              <a:rPr lang="en-US" smtClean="0"/>
              <a:t>9/11/2011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01E1ED-3D48-4918-BF26-2D76C57F6E7E}" type="slidenum">
              <a:rPr lang="en-US" smtClean="0"/>
              <a:t>‹#›</a:t>
            </a:fld>
            <a:endParaRPr lang="en-US"/>
          </a:p>
        </p:txBody>
      </p:sp>
    </p:spTree>
    <p:extLst>
      <p:ext uri="{BB962C8B-B14F-4D97-AF65-F5344CB8AC3E}">
        <p14:creationId xmlns:p14="http://schemas.microsoft.com/office/powerpoint/2010/main" val="20457969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3D9F79-DFB5-448F-9DC1-5271B8415C67}" type="datetimeFigureOut">
              <a:rPr lang="en-US" smtClean="0"/>
              <a:t>9/11/2011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101E1ED-3D48-4918-BF26-2D76C57F6E7E}" type="slidenum">
              <a:rPr lang="en-US" smtClean="0"/>
              <a:t>‹#›</a:t>
            </a:fld>
            <a:endParaRPr lang="en-US"/>
          </a:p>
        </p:txBody>
      </p:sp>
    </p:spTree>
    <p:extLst>
      <p:ext uri="{BB962C8B-B14F-4D97-AF65-F5344CB8AC3E}">
        <p14:creationId xmlns:p14="http://schemas.microsoft.com/office/powerpoint/2010/main" val="24351559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3D9F79-DFB5-448F-9DC1-5271B8415C67}" type="datetimeFigureOut">
              <a:rPr lang="en-US" smtClean="0"/>
              <a:t>9/11/2011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101E1ED-3D48-4918-BF26-2D76C57F6E7E}" type="slidenum">
              <a:rPr lang="en-US" smtClean="0"/>
              <a:t>‹#›</a:t>
            </a:fld>
            <a:endParaRPr lang="en-US"/>
          </a:p>
        </p:txBody>
      </p:sp>
    </p:spTree>
    <p:extLst>
      <p:ext uri="{BB962C8B-B14F-4D97-AF65-F5344CB8AC3E}">
        <p14:creationId xmlns:p14="http://schemas.microsoft.com/office/powerpoint/2010/main" val="6821575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3D9F79-DFB5-448F-9DC1-5271B8415C67}" type="datetimeFigureOut">
              <a:rPr lang="en-US" smtClean="0"/>
              <a:t>9/11/2011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01E1ED-3D48-4918-BF26-2D76C57F6E7E}" type="slidenum">
              <a:rPr lang="en-US" smtClean="0"/>
              <a:t>‹#›</a:t>
            </a:fld>
            <a:endParaRPr lang="en-US"/>
          </a:p>
        </p:txBody>
      </p:sp>
    </p:spTree>
    <p:extLst>
      <p:ext uri="{BB962C8B-B14F-4D97-AF65-F5344CB8AC3E}">
        <p14:creationId xmlns:p14="http://schemas.microsoft.com/office/powerpoint/2010/main" val="3183627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3D9F79-DFB5-448F-9DC1-5271B8415C67}" type="datetimeFigureOut">
              <a:rPr lang="en-US" smtClean="0"/>
              <a:t>9/11/2011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01E1ED-3D48-4918-BF26-2D76C57F6E7E}" type="slidenum">
              <a:rPr lang="en-US" smtClean="0"/>
              <a:t>‹#›</a:t>
            </a:fld>
            <a:endParaRPr lang="en-US"/>
          </a:p>
        </p:txBody>
      </p:sp>
    </p:spTree>
    <p:extLst>
      <p:ext uri="{BB962C8B-B14F-4D97-AF65-F5344CB8AC3E}">
        <p14:creationId xmlns:p14="http://schemas.microsoft.com/office/powerpoint/2010/main" val="28948689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3D9F79-DFB5-448F-9DC1-5271B8415C67}" type="datetimeFigureOut">
              <a:rPr lang="en-US" smtClean="0"/>
              <a:t>9/11/2011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01E1ED-3D48-4918-BF26-2D76C57F6E7E}" type="slidenum">
              <a:rPr lang="en-US" smtClean="0"/>
              <a:t>‹#›</a:t>
            </a:fld>
            <a:endParaRPr lang="en-US"/>
          </a:p>
        </p:txBody>
      </p:sp>
    </p:spTree>
    <p:extLst>
      <p:ext uri="{BB962C8B-B14F-4D97-AF65-F5344CB8AC3E}">
        <p14:creationId xmlns:p14="http://schemas.microsoft.com/office/powerpoint/2010/main" val="15318759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www.statutes.legis.state.tx.us/Docs/CN/htm/CN.3.htm"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hyperlink" Target="http://www.tshaonline.org/handbook/online/articles/TT/mkt2.html"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hyperlink" Target="http://www.texastribune.org/texas-state-agencies/texas-ethics-commission/" TargetMode="External"/><Relationship Id="rId2" Type="http://schemas.openxmlformats.org/officeDocument/2006/relationships/hyperlink" Target="http://www.ethics.state.tx.us/" TargetMode="External"/><Relationship Id="rId1" Type="http://schemas.openxmlformats.org/officeDocument/2006/relationships/slideLayout" Target="../slideLayouts/slideLayout6.xml"/><Relationship Id="rId4" Type="http://schemas.openxmlformats.org/officeDocument/2006/relationships/hyperlink" Target="http://en.wikipedia.org/wiki/Texas_Ethics_Commission"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hyperlink" Target="http://www.texastribune.org/texas-redistricting/legislative-redistricting-board/" TargetMode="External"/><Relationship Id="rId2" Type="http://schemas.openxmlformats.org/officeDocument/2006/relationships/hyperlink" Target="http://www.tlc.state.tx.us/redist/process_lrb.html" TargetMode="Externa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hyperlink" Target="http://tarlton.law.utexas.edu/constitutions/text/IART03.html" TargetMode="Externa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hyperlink" Target="http://en.wikipedia.org/wiki/Superconducting_Super_Collider" TargetMode="Externa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hyperlink" Target="http://www.lrl.state.tx.us/whatsNew/client/index.cfm/2011/2/28/FAQs-about-the-Economic-Stabilization-Rainy-Day-Fund" TargetMode="Externa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en-US" smtClean="0"/>
              <a:t>GOVT 2302</a:t>
            </a:r>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r>
              <a:rPr lang="en-US" dirty="0" smtClean="0"/>
              <a:t>The Texas Legislature – </a:t>
            </a:r>
          </a:p>
          <a:p>
            <a:pPr eaLnBrk="1" fontAlgn="auto" hangingPunct="1">
              <a:spcAft>
                <a:spcPts val="0"/>
              </a:spcAft>
              <a:buFont typeface="Arial" pitchFamily="34" charset="0"/>
              <a:buNone/>
              <a:defRPr/>
            </a:pPr>
            <a:r>
              <a:rPr lang="en-US" dirty="0" smtClean="0"/>
              <a:t>Constitutional Design </a:t>
            </a:r>
          </a:p>
        </p:txBody>
      </p:sp>
    </p:spTree>
    <p:extLst>
      <p:ext uri="{BB962C8B-B14F-4D97-AF65-F5344CB8AC3E}">
        <p14:creationId xmlns:p14="http://schemas.microsoft.com/office/powerpoint/2010/main" val="30624050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1 contains the vesting clause</a:t>
            </a:r>
            <a:endParaRPr lang="en-US" dirty="0"/>
          </a:p>
        </p:txBody>
      </p:sp>
    </p:spTree>
    <p:extLst>
      <p:ext uri="{BB962C8B-B14F-4D97-AF65-F5344CB8AC3E}">
        <p14:creationId xmlns:p14="http://schemas.microsoft.com/office/powerpoint/2010/main" val="30535744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2 establishes the size of each chamber – the U.S. Constitution has no such language.</a:t>
            </a:r>
            <a:endParaRPr lang="en-US" dirty="0"/>
          </a:p>
        </p:txBody>
      </p:sp>
    </p:spTree>
    <p:extLst>
      <p:ext uri="{BB962C8B-B14F-4D97-AF65-F5344CB8AC3E}">
        <p14:creationId xmlns:p14="http://schemas.microsoft.com/office/powerpoint/2010/main" val="25294834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Sections 3 and 4 establish the term lengths for each chamber.</a:t>
            </a:r>
            <a:endParaRPr lang="en-US" dirty="0"/>
          </a:p>
        </p:txBody>
      </p:sp>
    </p:spTree>
    <p:extLst>
      <p:ext uri="{BB962C8B-B14F-4D97-AF65-F5344CB8AC3E}">
        <p14:creationId xmlns:p14="http://schemas.microsoft.com/office/powerpoint/2010/main" val="1381033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5 establishes that the legislature meets every two years, and establishes rules for the consideration of bills. None can be considered for the first 30 days, but it states that the Governor can declare certain bills “emergency matters” meaning that they can.</a:t>
            </a:r>
            <a:endParaRPr lang="en-US" dirty="0"/>
          </a:p>
        </p:txBody>
      </p:sp>
    </p:spTree>
    <p:extLst>
      <p:ext uri="{BB962C8B-B14F-4D97-AF65-F5344CB8AC3E}">
        <p14:creationId xmlns:p14="http://schemas.microsoft.com/office/powerpoint/2010/main" val="1381033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Sections 6 and 7 states the qualifications for Senators and Representatives.</a:t>
            </a:r>
            <a:endParaRPr lang="en-US" dirty="0"/>
          </a:p>
        </p:txBody>
      </p:sp>
    </p:spTree>
    <p:extLst>
      <p:ext uri="{BB962C8B-B14F-4D97-AF65-F5344CB8AC3E}">
        <p14:creationId xmlns:p14="http://schemas.microsoft.com/office/powerpoint/2010/main" val="1381033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Sections 8 states that each chamber can judge the qualifications of their members. </a:t>
            </a:r>
            <a:endParaRPr lang="en-US" dirty="0"/>
          </a:p>
        </p:txBody>
      </p:sp>
    </p:spTree>
    <p:extLst>
      <p:ext uri="{BB962C8B-B14F-4D97-AF65-F5344CB8AC3E}">
        <p14:creationId xmlns:p14="http://schemas.microsoft.com/office/powerpoint/2010/main" val="1381033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9 establishes the position of Speaker and defines the powers of the Lieutenant Governor.</a:t>
            </a:r>
            <a:endParaRPr lang="en-US" dirty="0"/>
          </a:p>
        </p:txBody>
      </p:sp>
    </p:spTree>
    <p:extLst>
      <p:ext uri="{BB962C8B-B14F-4D97-AF65-F5344CB8AC3E}">
        <p14:creationId xmlns:p14="http://schemas.microsoft.com/office/powerpoint/2010/main" val="1381033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10 states that a 2/3rds quorum is necessary to conduct business.</a:t>
            </a:r>
            <a:endParaRPr lang="en-US" dirty="0"/>
          </a:p>
        </p:txBody>
      </p:sp>
    </p:spTree>
    <p:extLst>
      <p:ext uri="{BB962C8B-B14F-4D97-AF65-F5344CB8AC3E}">
        <p14:creationId xmlns:p14="http://schemas.microsoft.com/office/powerpoint/2010/main" val="15629220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11 allows each chamber to punish and expel members. </a:t>
            </a:r>
            <a:endParaRPr lang="en-US" dirty="0"/>
          </a:p>
        </p:txBody>
      </p:sp>
    </p:spTree>
    <p:extLst>
      <p:ext uri="{BB962C8B-B14F-4D97-AF65-F5344CB8AC3E}">
        <p14:creationId xmlns:p14="http://schemas.microsoft.com/office/powerpoint/2010/main" val="15629220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12 mandates that each chamber keep a journal of its proceedings.</a:t>
            </a:r>
            <a:endParaRPr lang="en-US" dirty="0"/>
          </a:p>
        </p:txBody>
      </p:sp>
    </p:spTree>
    <p:extLst>
      <p:ext uri="{BB962C8B-B14F-4D97-AF65-F5344CB8AC3E}">
        <p14:creationId xmlns:p14="http://schemas.microsoft.com/office/powerpoint/2010/main" val="15629220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3"/>
          <p:cNvSpPr>
            <a:spLocks noGrp="1"/>
          </p:cNvSpPr>
          <p:nvPr>
            <p:ph type="title"/>
          </p:nvPr>
        </p:nvSpPr>
        <p:spPr>
          <a:xfrm>
            <a:off x="457200" y="274638"/>
            <a:ext cx="8229600" cy="6049962"/>
          </a:xfrm>
        </p:spPr>
        <p:txBody>
          <a:bodyPr/>
          <a:lstStyle/>
          <a:p>
            <a:pPr eaLnBrk="1" hangingPunct="1"/>
            <a:r>
              <a:rPr lang="en-US" smtClean="0"/>
              <a:t>The Constitutional Design of the Texas Legislature</a:t>
            </a:r>
          </a:p>
        </p:txBody>
      </p:sp>
    </p:spTree>
    <p:extLst>
      <p:ext uri="{BB962C8B-B14F-4D97-AF65-F5344CB8AC3E}">
        <p14:creationId xmlns:p14="http://schemas.microsoft.com/office/powerpoint/2010/main" val="8655995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13 mandates that the Governor issue writs of elections if vacancies occur in either chamber.</a:t>
            </a:r>
            <a:endParaRPr lang="en-US" dirty="0"/>
          </a:p>
        </p:txBody>
      </p:sp>
    </p:spTree>
    <p:extLst>
      <p:ext uri="{BB962C8B-B14F-4D97-AF65-F5344CB8AC3E}">
        <p14:creationId xmlns:p14="http://schemas.microsoft.com/office/powerpoint/2010/main" val="2399930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14 privileges members from arrest during the session.</a:t>
            </a:r>
            <a:endParaRPr lang="en-US" dirty="0"/>
          </a:p>
        </p:txBody>
      </p:sp>
    </p:spTree>
    <p:extLst>
      <p:ext uri="{BB962C8B-B14F-4D97-AF65-F5344CB8AC3E}">
        <p14:creationId xmlns:p14="http://schemas.microsoft.com/office/powerpoint/2010/main" val="30904533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15 allows each chamber to punish members for disorderly conduct.</a:t>
            </a:r>
            <a:endParaRPr lang="en-US" dirty="0"/>
          </a:p>
        </p:txBody>
      </p:sp>
    </p:spTree>
    <p:extLst>
      <p:ext uri="{BB962C8B-B14F-4D97-AF65-F5344CB8AC3E}">
        <p14:creationId xmlns:p14="http://schemas.microsoft.com/office/powerpoint/2010/main" val="30904533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16 mandates that sessions be open to the public.</a:t>
            </a:r>
            <a:endParaRPr lang="en-US" dirty="0"/>
          </a:p>
        </p:txBody>
      </p:sp>
    </p:spTree>
    <p:extLst>
      <p:ext uri="{BB962C8B-B14F-4D97-AF65-F5344CB8AC3E}">
        <p14:creationId xmlns:p14="http://schemas.microsoft.com/office/powerpoint/2010/main" val="28353351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17 concerns adjournments.</a:t>
            </a:r>
            <a:endParaRPr lang="en-US" dirty="0"/>
          </a:p>
        </p:txBody>
      </p:sp>
    </p:spTree>
    <p:extLst>
      <p:ext uri="{BB962C8B-B14F-4D97-AF65-F5344CB8AC3E}">
        <p14:creationId xmlns:p14="http://schemas.microsoft.com/office/powerpoint/2010/main" val="28353351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Sections 18 and 19 prevents members from holding other government offices, and vice versa.</a:t>
            </a:r>
            <a:endParaRPr lang="en-US" dirty="0"/>
          </a:p>
        </p:txBody>
      </p:sp>
    </p:spTree>
    <p:extLst>
      <p:ext uri="{BB962C8B-B14F-4D97-AF65-F5344CB8AC3E}">
        <p14:creationId xmlns:p14="http://schemas.microsoft.com/office/powerpoint/2010/main" val="10863963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20 places limits on tax collectors holding office. </a:t>
            </a:r>
            <a:endParaRPr lang="en-US" dirty="0"/>
          </a:p>
        </p:txBody>
      </p:sp>
    </p:spTree>
    <p:extLst>
      <p:ext uri="{BB962C8B-B14F-4D97-AF65-F5344CB8AC3E}">
        <p14:creationId xmlns:p14="http://schemas.microsoft.com/office/powerpoint/2010/main" val="10863963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21 states that debates on the floor cannot be questioned in any other place.</a:t>
            </a:r>
            <a:endParaRPr lang="en-US" dirty="0"/>
          </a:p>
        </p:txBody>
      </p:sp>
    </p:spTree>
    <p:extLst>
      <p:ext uri="{BB962C8B-B14F-4D97-AF65-F5344CB8AC3E}">
        <p14:creationId xmlns:p14="http://schemas.microsoft.com/office/powerpoint/2010/main" val="28353351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22 prevents members who have a stake in an issue from voting on it.</a:t>
            </a:r>
            <a:endParaRPr lang="en-US" dirty="0"/>
          </a:p>
        </p:txBody>
      </p:sp>
    </p:spTree>
    <p:extLst>
      <p:ext uri="{BB962C8B-B14F-4D97-AF65-F5344CB8AC3E}">
        <p14:creationId xmlns:p14="http://schemas.microsoft.com/office/powerpoint/2010/main" val="18053353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23 reinforces the residency requirement.</a:t>
            </a:r>
            <a:endParaRPr lang="en-US" dirty="0"/>
          </a:p>
        </p:txBody>
      </p:sp>
    </p:spTree>
    <p:extLst>
      <p:ext uri="{BB962C8B-B14F-4D97-AF65-F5344CB8AC3E}">
        <p14:creationId xmlns:p14="http://schemas.microsoft.com/office/powerpoint/2010/main" val="1805335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274638"/>
            <a:ext cx="8229600" cy="6126162"/>
          </a:xfrm>
        </p:spPr>
        <p:txBody>
          <a:bodyPr/>
          <a:lstStyle/>
          <a:p>
            <a:r>
              <a:rPr lang="en-US" smtClean="0"/>
              <a:t>The Texas Legislature: </a:t>
            </a:r>
            <a:r>
              <a:rPr lang="en-US" smtClean="0">
                <a:hlinkClick r:id="rId3"/>
              </a:rPr>
              <a:t/>
            </a:r>
            <a:br>
              <a:rPr lang="en-US" smtClean="0">
                <a:hlinkClick r:id="rId3"/>
              </a:rPr>
            </a:br>
            <a:r>
              <a:rPr lang="en-US" smtClean="0">
                <a:hlinkClick r:id="rId3"/>
              </a:rPr>
              <a:t/>
            </a:r>
            <a:br>
              <a:rPr lang="en-US" smtClean="0">
                <a:hlinkClick r:id="rId3"/>
              </a:rPr>
            </a:br>
            <a:r>
              <a:rPr lang="en-US" smtClean="0">
                <a:hlinkClick r:id="rId3"/>
              </a:rPr>
              <a:t>Article Three of the </a:t>
            </a:r>
            <a:br>
              <a:rPr lang="en-US" smtClean="0">
                <a:hlinkClick r:id="rId3"/>
              </a:rPr>
            </a:br>
            <a:r>
              <a:rPr lang="en-US" smtClean="0">
                <a:hlinkClick r:id="rId3"/>
              </a:rPr>
              <a:t>Texas Constitution</a:t>
            </a:r>
            <a:r>
              <a:rPr lang="en-US" smtClean="0"/>
              <a:t/>
            </a:r>
            <a:br>
              <a:rPr lang="en-US" smtClean="0"/>
            </a:br>
            <a:r>
              <a:rPr lang="en-US" smtClean="0"/>
              <a:t/>
            </a:r>
            <a:br>
              <a:rPr lang="en-US" smtClean="0"/>
            </a:br>
            <a:r>
              <a:rPr lang="en-US" sz="2000" smtClean="0"/>
              <a:t>You might want to also read the </a:t>
            </a:r>
            <a:r>
              <a:rPr lang="en-US" sz="2000" smtClean="0">
                <a:hlinkClick r:id="rId4"/>
              </a:rPr>
              <a:t>legislature’s </a:t>
            </a:r>
            <a:br>
              <a:rPr lang="en-US" sz="2000" smtClean="0">
                <a:hlinkClick r:id="rId4"/>
              </a:rPr>
            </a:br>
            <a:r>
              <a:rPr lang="en-US" sz="2000" smtClean="0">
                <a:hlinkClick r:id="rId4"/>
              </a:rPr>
              <a:t>entry</a:t>
            </a:r>
            <a:r>
              <a:rPr lang="en-US" sz="2000" smtClean="0"/>
              <a:t> in the Handbook of Texas Online. </a:t>
            </a:r>
          </a:p>
        </p:txBody>
      </p:sp>
    </p:spTree>
    <p:extLst>
      <p:ext uri="{BB962C8B-B14F-4D97-AF65-F5344CB8AC3E}">
        <p14:creationId xmlns:p14="http://schemas.microsoft.com/office/powerpoint/2010/main" val="36194783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24 establishes the salary of members, allows them to receive a per diem rates when in session and mandates that sessions be 140 days long.</a:t>
            </a:r>
            <a:endParaRPr lang="en-US" dirty="0"/>
          </a:p>
        </p:txBody>
      </p:sp>
    </p:spTree>
    <p:extLst>
      <p:ext uri="{BB962C8B-B14F-4D97-AF65-F5344CB8AC3E}">
        <p14:creationId xmlns:p14="http://schemas.microsoft.com/office/powerpoint/2010/main" val="41012780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24a establishes the </a:t>
            </a:r>
            <a:r>
              <a:rPr lang="en-US" dirty="0" smtClean="0">
                <a:hlinkClick r:id="rId2"/>
              </a:rPr>
              <a:t>Texas Ethics Commission</a:t>
            </a:r>
            <a:r>
              <a:rPr lang="en-US" dirty="0" smtClean="0"/>
              <a:t>.</a:t>
            </a:r>
            <a:br>
              <a:rPr lang="en-US" dirty="0" smtClean="0"/>
            </a:br>
            <a:r>
              <a:rPr lang="en-US" dirty="0" smtClean="0"/>
              <a:t/>
            </a:r>
            <a:br>
              <a:rPr lang="en-US" dirty="0" smtClean="0"/>
            </a:br>
            <a:r>
              <a:rPr lang="en-US" dirty="0" smtClean="0"/>
              <a:t>TEC: </a:t>
            </a:r>
            <a:r>
              <a:rPr lang="en-US" dirty="0" smtClean="0">
                <a:hlinkClick r:id="rId3"/>
              </a:rPr>
              <a:t>Texas Tribune</a:t>
            </a:r>
            <a:r>
              <a:rPr lang="en-US" dirty="0" smtClean="0"/>
              <a:t/>
            </a:r>
            <a:br>
              <a:rPr lang="en-US" dirty="0" smtClean="0"/>
            </a:br>
            <a:r>
              <a:rPr lang="en-US" dirty="0" smtClean="0"/>
              <a:t>TEC: </a:t>
            </a:r>
            <a:r>
              <a:rPr lang="en-US" dirty="0" smtClean="0">
                <a:hlinkClick r:id="rId4"/>
              </a:rPr>
              <a:t>Wikipedia</a:t>
            </a:r>
            <a:endParaRPr lang="en-US" dirty="0"/>
          </a:p>
        </p:txBody>
      </p:sp>
    </p:spTree>
    <p:extLst>
      <p:ext uri="{BB962C8B-B14F-4D97-AF65-F5344CB8AC3E}">
        <p14:creationId xmlns:p14="http://schemas.microsoft.com/office/powerpoint/2010/main" val="41012780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25 concerns senatorial districts</a:t>
            </a:r>
            <a:endParaRPr lang="en-US" dirty="0"/>
          </a:p>
        </p:txBody>
      </p:sp>
    </p:spTree>
    <p:extLst>
      <p:ext uri="{BB962C8B-B14F-4D97-AF65-F5344CB8AC3E}">
        <p14:creationId xmlns:p14="http://schemas.microsoft.com/office/powerpoint/2010/main" val="18053353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26 modifies how house districts are apportioned across the state.</a:t>
            </a:r>
            <a:endParaRPr lang="en-US" dirty="0"/>
          </a:p>
        </p:txBody>
      </p:sp>
    </p:spTree>
    <p:extLst>
      <p:ext uri="{BB962C8B-B14F-4D97-AF65-F5344CB8AC3E}">
        <p14:creationId xmlns:p14="http://schemas.microsoft.com/office/powerpoint/2010/main" val="21601877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27 states that elections for each chamber shall be the same throughout the state.</a:t>
            </a:r>
            <a:endParaRPr lang="en-US" dirty="0"/>
          </a:p>
        </p:txBody>
      </p:sp>
    </p:spTree>
    <p:extLst>
      <p:ext uri="{BB962C8B-B14F-4D97-AF65-F5344CB8AC3E}">
        <p14:creationId xmlns:p14="http://schemas.microsoft.com/office/powerpoint/2010/main" val="21601877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28 clarifies the apportionment process and establishes the </a:t>
            </a:r>
            <a:r>
              <a:rPr lang="en-US" dirty="0" smtClean="0">
                <a:hlinkClick r:id="rId2"/>
              </a:rPr>
              <a:t>Legislative Redistricting Board</a:t>
            </a:r>
            <a:r>
              <a:rPr lang="en-US" dirty="0" smtClean="0"/>
              <a:t>. </a:t>
            </a:r>
            <a:br>
              <a:rPr lang="en-US" dirty="0" smtClean="0"/>
            </a:br>
            <a:r>
              <a:rPr lang="en-US" dirty="0" smtClean="0"/>
              <a:t/>
            </a:r>
            <a:br>
              <a:rPr lang="en-US" dirty="0" smtClean="0"/>
            </a:br>
            <a:r>
              <a:rPr lang="en-US" dirty="0" smtClean="0"/>
              <a:t>LRB: </a:t>
            </a:r>
            <a:r>
              <a:rPr lang="en-US" dirty="0" smtClean="0">
                <a:hlinkClick r:id="rId3"/>
              </a:rPr>
              <a:t>Texas Tribune</a:t>
            </a:r>
            <a:r>
              <a:rPr lang="en-US" dirty="0" smtClean="0"/>
              <a:t> </a:t>
            </a:r>
            <a:endParaRPr lang="en-US" dirty="0"/>
          </a:p>
        </p:txBody>
      </p:sp>
    </p:spTree>
    <p:extLst>
      <p:ext uri="{BB962C8B-B14F-4D97-AF65-F5344CB8AC3E}">
        <p14:creationId xmlns:p14="http://schemas.microsoft.com/office/powerpoint/2010/main" val="21601877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29 states that all laws begin with the phrase: </a:t>
            </a:r>
            <a:r>
              <a:rPr lang="en-US" dirty="0"/>
              <a:t>"Be it enacted by the Legislature of the State of Texas."</a:t>
            </a:r>
          </a:p>
        </p:txBody>
      </p:sp>
    </p:spTree>
    <p:extLst>
      <p:ext uri="{BB962C8B-B14F-4D97-AF65-F5344CB8AC3E}">
        <p14:creationId xmlns:p14="http://schemas.microsoft.com/office/powerpoint/2010/main" val="21601877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30 states that laws must be passed in the form of bills.</a:t>
            </a:r>
            <a:endParaRPr lang="en-US" dirty="0"/>
          </a:p>
        </p:txBody>
      </p:sp>
    </p:spTree>
    <p:extLst>
      <p:ext uri="{BB962C8B-B14F-4D97-AF65-F5344CB8AC3E}">
        <p14:creationId xmlns:p14="http://schemas.microsoft.com/office/powerpoint/2010/main" val="215545820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31 allows bills to originate in either chamber.</a:t>
            </a:r>
            <a:endParaRPr lang="en-US" dirty="0"/>
          </a:p>
        </p:txBody>
      </p:sp>
    </p:spTree>
    <p:extLst>
      <p:ext uri="{BB962C8B-B14F-4D97-AF65-F5344CB8AC3E}">
        <p14:creationId xmlns:p14="http://schemas.microsoft.com/office/powerpoint/2010/main" val="21554582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32 states that bills have to be read on three several days in each chamber.</a:t>
            </a:r>
            <a:endParaRPr lang="en-US" dirty="0"/>
          </a:p>
        </p:txBody>
      </p:sp>
    </p:spTree>
    <p:extLst>
      <p:ext uri="{BB962C8B-B14F-4D97-AF65-F5344CB8AC3E}">
        <p14:creationId xmlns:p14="http://schemas.microsoft.com/office/powerpoint/2010/main" val="21554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Here is a </a:t>
            </a:r>
            <a:r>
              <a:rPr lang="en-US" dirty="0" smtClean="0">
                <a:hlinkClick r:id="rId2"/>
              </a:rPr>
              <a:t>link to the original wording</a:t>
            </a:r>
            <a:r>
              <a:rPr lang="en-US" dirty="0" smtClean="0"/>
              <a:t> of Article 3 of the 1876 Constitution.</a:t>
            </a:r>
            <a:br>
              <a:rPr lang="en-US" dirty="0" smtClean="0"/>
            </a:br>
            <a:r>
              <a:rPr lang="en-US" dirty="0" smtClean="0"/>
              <a:t/>
            </a:r>
            <a:br>
              <a:rPr lang="en-US" dirty="0" smtClean="0"/>
            </a:br>
            <a:r>
              <a:rPr lang="en-US" dirty="0" smtClean="0"/>
              <a:t>It had </a:t>
            </a:r>
            <a:br>
              <a:rPr lang="en-US" dirty="0" smtClean="0"/>
            </a:br>
            <a:r>
              <a:rPr lang="en-US" dirty="0" smtClean="0"/>
              <a:t>58 Sections and </a:t>
            </a:r>
            <a:br>
              <a:rPr lang="en-US" dirty="0" smtClean="0"/>
            </a:br>
            <a:r>
              <a:rPr lang="en-US" dirty="0" smtClean="0"/>
              <a:t>3,809 words</a:t>
            </a:r>
            <a:endParaRPr lang="en-US" dirty="0"/>
          </a:p>
        </p:txBody>
      </p:sp>
    </p:spTree>
    <p:extLst>
      <p:ext uri="{BB962C8B-B14F-4D97-AF65-F5344CB8AC3E}">
        <p14:creationId xmlns:p14="http://schemas.microsoft.com/office/powerpoint/2010/main" val="162432774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33 mandates that revenue bills begin in the House.</a:t>
            </a:r>
            <a:endParaRPr lang="en-US" dirty="0"/>
          </a:p>
        </p:txBody>
      </p:sp>
    </p:spTree>
    <p:extLst>
      <p:ext uri="{BB962C8B-B14F-4D97-AF65-F5344CB8AC3E}">
        <p14:creationId xmlns:p14="http://schemas.microsoft.com/office/powerpoint/2010/main" val="21554582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34 bills once defeated, cannot be reintroduced that session.</a:t>
            </a:r>
            <a:endParaRPr lang="en-US" dirty="0"/>
          </a:p>
        </p:txBody>
      </p:sp>
    </p:spTree>
    <p:extLst>
      <p:ext uri="{BB962C8B-B14F-4D97-AF65-F5344CB8AC3E}">
        <p14:creationId xmlns:p14="http://schemas.microsoft.com/office/powerpoint/2010/main" val="22205850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35 bills can only contain one subject.</a:t>
            </a:r>
            <a:endParaRPr lang="en-US" dirty="0"/>
          </a:p>
        </p:txBody>
      </p:sp>
    </p:spTree>
    <p:extLst>
      <p:ext uri="{BB962C8B-B14F-4D97-AF65-F5344CB8AC3E}">
        <p14:creationId xmlns:p14="http://schemas.microsoft.com/office/powerpoint/2010/main" val="222058501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36 concerns the revision of laws.</a:t>
            </a:r>
            <a:endParaRPr lang="en-US" dirty="0"/>
          </a:p>
        </p:txBody>
      </p:sp>
    </p:spTree>
    <p:extLst>
      <p:ext uri="{BB962C8B-B14F-4D97-AF65-F5344CB8AC3E}">
        <p14:creationId xmlns:p14="http://schemas.microsoft.com/office/powerpoint/2010/main" val="22205850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37 states that bills must be reported out of committee at least 3 days before the adjournment of the legislature.</a:t>
            </a:r>
            <a:endParaRPr lang="en-US" dirty="0"/>
          </a:p>
        </p:txBody>
      </p:sp>
    </p:spTree>
    <p:extLst>
      <p:ext uri="{BB962C8B-B14F-4D97-AF65-F5344CB8AC3E}">
        <p14:creationId xmlns:p14="http://schemas.microsoft.com/office/powerpoint/2010/main" val="222058501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38 mandates that bills passed by each chamber be signed by the presiding officer of each chamber.</a:t>
            </a:r>
            <a:endParaRPr lang="en-US" dirty="0"/>
          </a:p>
        </p:txBody>
      </p:sp>
    </p:spTree>
    <p:extLst>
      <p:ext uri="{BB962C8B-B14F-4D97-AF65-F5344CB8AC3E}">
        <p14:creationId xmlns:p14="http://schemas.microsoft.com/office/powerpoint/2010/main" val="222058501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39 states that laws passed by the legislature go into effect 90 days after the end of the session.</a:t>
            </a:r>
            <a:endParaRPr lang="en-US" dirty="0"/>
          </a:p>
        </p:txBody>
      </p:sp>
    </p:spTree>
    <p:extLst>
      <p:ext uri="{BB962C8B-B14F-4D97-AF65-F5344CB8AC3E}">
        <p14:creationId xmlns:p14="http://schemas.microsoft.com/office/powerpoint/2010/main" val="58304634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40 states that special sessions can only focus on the subject the legislature was called to consider. </a:t>
            </a:r>
            <a:endParaRPr lang="en-US" dirty="0"/>
          </a:p>
        </p:txBody>
      </p:sp>
    </p:spTree>
    <p:extLst>
      <p:ext uri="{BB962C8B-B14F-4D97-AF65-F5344CB8AC3E}">
        <p14:creationId xmlns:p14="http://schemas.microsoft.com/office/powerpoint/2010/main" val="58304634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41 states that all votes – except for those for officers – shall be by voice vote. Votes for Speaker are by secret ballot.</a:t>
            </a:r>
            <a:endParaRPr lang="en-US" dirty="0"/>
          </a:p>
        </p:txBody>
      </p:sp>
    </p:spTree>
    <p:extLst>
      <p:ext uri="{BB962C8B-B14F-4D97-AF65-F5344CB8AC3E}">
        <p14:creationId xmlns:p14="http://schemas.microsoft.com/office/powerpoint/2010/main" val="58304634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42 was </a:t>
            </a:r>
            <a:r>
              <a:rPr lang="en-US" dirty="0" err="1" smtClean="0"/>
              <a:t>repealled</a:t>
            </a:r>
            <a:endParaRPr lang="en-US" dirty="0"/>
          </a:p>
        </p:txBody>
      </p:sp>
    </p:spTree>
    <p:extLst>
      <p:ext uri="{BB962C8B-B14F-4D97-AF65-F5344CB8AC3E}">
        <p14:creationId xmlns:p14="http://schemas.microsoft.com/office/powerpoint/2010/main" val="5830463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274638"/>
            <a:ext cx="8229600" cy="6049962"/>
          </a:xfrm>
        </p:spPr>
        <p:txBody>
          <a:bodyPr/>
          <a:lstStyle/>
          <a:p>
            <a:r>
              <a:rPr lang="en-US" dirty="0" smtClean="0"/>
              <a:t>In the current </a:t>
            </a:r>
            <a:r>
              <a:rPr lang="en-US" dirty="0" smtClean="0"/>
              <a:t>version, the </a:t>
            </a:r>
            <a:r>
              <a:rPr lang="en-US" dirty="0" smtClean="0"/>
              <a:t>article </a:t>
            </a:r>
            <a:r>
              <a:rPr lang="en-US" dirty="0" smtClean="0"/>
              <a:t>contains 67 Sections and </a:t>
            </a:r>
            <a:r>
              <a:rPr lang="en-US" dirty="0" smtClean="0"/>
              <a:t>29,557 words.</a:t>
            </a:r>
            <a:endParaRPr lang="en-US" dirty="0" smtClean="0"/>
          </a:p>
        </p:txBody>
      </p:sp>
    </p:spTree>
    <p:extLst>
      <p:ext uri="{BB962C8B-B14F-4D97-AF65-F5344CB8AC3E}">
        <p14:creationId xmlns:p14="http://schemas.microsoft.com/office/powerpoint/2010/main" val="417313522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43 modifies the process for revising laws.</a:t>
            </a:r>
            <a:endParaRPr lang="en-US" dirty="0"/>
          </a:p>
        </p:txBody>
      </p:sp>
    </p:spTree>
    <p:extLst>
      <p:ext uri="{BB962C8B-B14F-4D97-AF65-F5344CB8AC3E}">
        <p14:creationId xmlns:p14="http://schemas.microsoft.com/office/powerpoint/2010/main" val="58304634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44 concerns compensation for all officers not covered in the Constitution.</a:t>
            </a:r>
            <a:endParaRPr lang="en-US" dirty="0"/>
          </a:p>
        </p:txBody>
      </p:sp>
    </p:spTree>
    <p:extLst>
      <p:ext uri="{BB962C8B-B14F-4D97-AF65-F5344CB8AC3E}">
        <p14:creationId xmlns:p14="http://schemas.microsoft.com/office/powerpoint/2010/main" val="58304634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45 allows for changes of venue in criminal and civil cases.</a:t>
            </a:r>
            <a:endParaRPr lang="en-US" dirty="0"/>
          </a:p>
        </p:txBody>
      </p:sp>
    </p:spTree>
    <p:extLst>
      <p:ext uri="{BB962C8B-B14F-4D97-AF65-F5344CB8AC3E}">
        <p14:creationId xmlns:p14="http://schemas.microsoft.com/office/powerpoint/2010/main" val="98413322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46 States that all fees must be collected uniformly.</a:t>
            </a:r>
            <a:endParaRPr lang="en-US" dirty="0"/>
          </a:p>
        </p:txBody>
      </p:sp>
    </p:spTree>
    <p:extLst>
      <p:ext uri="{BB962C8B-B14F-4D97-AF65-F5344CB8AC3E}">
        <p14:creationId xmlns:p14="http://schemas.microsoft.com/office/powerpoint/2010/main" val="98413322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47 allows for laws to be passed regarding lotteries and regulating bingo games. </a:t>
            </a:r>
            <a:endParaRPr lang="en-US" dirty="0"/>
          </a:p>
        </p:txBody>
      </p:sp>
    </p:spTree>
    <p:extLst>
      <p:ext uri="{BB962C8B-B14F-4D97-AF65-F5344CB8AC3E}">
        <p14:creationId xmlns:p14="http://schemas.microsoft.com/office/powerpoint/2010/main" val="98413322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48 has been repealed with the exception of a section relating to emergence service, and jail districts.</a:t>
            </a:r>
            <a:endParaRPr lang="en-US" dirty="0"/>
          </a:p>
        </p:txBody>
      </p:sp>
    </p:spTree>
    <p:extLst>
      <p:ext uri="{BB962C8B-B14F-4D97-AF65-F5344CB8AC3E}">
        <p14:creationId xmlns:p14="http://schemas.microsoft.com/office/powerpoint/2010/main" val="382883222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49 prohibits the states from creating debt unless due to certain circumstances described in the section. </a:t>
            </a:r>
            <a:endParaRPr lang="en-US" dirty="0"/>
          </a:p>
        </p:txBody>
      </p:sp>
    </p:spTree>
    <p:extLst>
      <p:ext uri="{BB962C8B-B14F-4D97-AF65-F5344CB8AC3E}">
        <p14:creationId xmlns:p14="http://schemas.microsoft.com/office/powerpoint/2010/main" val="382883222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49a requires the Comptroller of Public Accounts to provide to the Governor and Legislature an accounting of the financial condition of the state prior to each session.</a:t>
            </a:r>
            <a:endParaRPr lang="en-US" dirty="0"/>
          </a:p>
        </p:txBody>
      </p:sp>
    </p:spTree>
    <p:extLst>
      <p:ext uri="{BB962C8B-B14F-4D97-AF65-F5344CB8AC3E}">
        <p14:creationId xmlns:p14="http://schemas.microsoft.com/office/powerpoint/2010/main" val="382883222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49b establishes the Veteran’s Land Fund and the Veteran’s Housing Assistance Fund.</a:t>
            </a:r>
            <a:endParaRPr lang="en-US" dirty="0"/>
          </a:p>
        </p:txBody>
      </p:sp>
    </p:spTree>
    <p:extLst>
      <p:ext uri="{BB962C8B-B14F-4D97-AF65-F5344CB8AC3E}">
        <p14:creationId xmlns:p14="http://schemas.microsoft.com/office/powerpoint/2010/main" val="382883222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49c establishes that Texas Water Development Board. </a:t>
            </a:r>
            <a:endParaRPr lang="en-US" dirty="0"/>
          </a:p>
        </p:txBody>
      </p:sp>
    </p:spTree>
    <p:extLst>
      <p:ext uri="{BB962C8B-B14F-4D97-AF65-F5344CB8AC3E}">
        <p14:creationId xmlns:p14="http://schemas.microsoft.com/office/powerpoint/2010/main" val="38288322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p:cNvSpPr>
            <a:spLocks noGrp="1"/>
          </p:cNvSpPr>
          <p:nvPr>
            <p:ph type="title"/>
          </p:nvPr>
        </p:nvSpPr>
        <p:spPr>
          <a:xfrm>
            <a:off x="457200" y="274638"/>
            <a:ext cx="8229600" cy="6126162"/>
          </a:xfrm>
        </p:spPr>
        <p:txBody>
          <a:bodyPr/>
          <a:lstStyle/>
          <a:p>
            <a:r>
              <a:rPr lang="en-US" smtClean="0"/>
              <a:t>It contains language defining more clearly how the House and Senate operate internally and how bills become laws. </a:t>
            </a:r>
          </a:p>
        </p:txBody>
      </p:sp>
    </p:spTree>
    <p:extLst>
      <p:ext uri="{BB962C8B-B14F-4D97-AF65-F5344CB8AC3E}">
        <p14:creationId xmlns:p14="http://schemas.microsoft.com/office/powerpoint/2010/main" val="381949021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49d (the longest in the article) concerns Water Development Board and authorizes the sale of bonds for that purpose. </a:t>
            </a:r>
            <a:endParaRPr lang="en-US" dirty="0"/>
          </a:p>
        </p:txBody>
      </p:sp>
    </p:spTree>
    <p:extLst>
      <p:ext uri="{BB962C8B-B14F-4D97-AF65-F5344CB8AC3E}">
        <p14:creationId xmlns:p14="http://schemas.microsoft.com/office/powerpoint/2010/main" val="382883222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49e concerns the Texas Park Development Fund</a:t>
            </a:r>
            <a:endParaRPr lang="en-US" dirty="0"/>
          </a:p>
        </p:txBody>
      </p:sp>
    </p:spTree>
    <p:extLst>
      <p:ext uri="{BB962C8B-B14F-4D97-AF65-F5344CB8AC3E}">
        <p14:creationId xmlns:p14="http://schemas.microsoft.com/office/powerpoint/2010/main" val="12020665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49f provides for bonds to be sold to provide assistance for the purchase of farm and ranch land.</a:t>
            </a:r>
            <a:endParaRPr lang="en-US" dirty="0"/>
          </a:p>
        </p:txBody>
      </p:sp>
    </p:spTree>
    <p:extLst>
      <p:ext uri="{BB962C8B-B14F-4D97-AF65-F5344CB8AC3E}">
        <p14:creationId xmlns:p14="http://schemas.microsoft.com/office/powerpoint/2010/main" val="12020665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49g was initially intended to provide funding for the </a:t>
            </a:r>
            <a:r>
              <a:rPr lang="en-US" dirty="0" smtClean="0">
                <a:hlinkClick r:id="rId2"/>
              </a:rPr>
              <a:t>Superconducting Super Collider</a:t>
            </a:r>
            <a:r>
              <a:rPr lang="en-US" dirty="0" smtClean="0"/>
              <a:t>.</a:t>
            </a:r>
            <a:endParaRPr lang="en-US" dirty="0"/>
          </a:p>
        </p:txBody>
      </p:sp>
    </p:spTree>
    <p:extLst>
      <p:ext uri="{BB962C8B-B14F-4D97-AF65-F5344CB8AC3E}">
        <p14:creationId xmlns:p14="http://schemas.microsoft.com/office/powerpoint/2010/main" val="12020665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49g now concerns the Economic Stabilization Fund (</a:t>
            </a:r>
            <a:r>
              <a:rPr lang="en-US" dirty="0" smtClean="0">
                <a:hlinkClick r:id="rId2"/>
              </a:rPr>
              <a:t>the Rainy Day Fund</a:t>
            </a:r>
            <a:r>
              <a:rPr lang="en-US" dirty="0" smtClean="0"/>
              <a:t>).</a:t>
            </a:r>
            <a:endParaRPr lang="en-US" dirty="0"/>
          </a:p>
        </p:txBody>
      </p:sp>
    </p:spTree>
    <p:extLst>
      <p:ext uri="{BB962C8B-B14F-4D97-AF65-F5344CB8AC3E}">
        <p14:creationId xmlns:p14="http://schemas.microsoft.com/office/powerpoint/2010/main" val="12020665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49h allows for bonds to be sold to build prisons and mental health facilities. </a:t>
            </a:r>
            <a:endParaRPr lang="en-US" dirty="0"/>
          </a:p>
        </p:txBody>
      </p:sp>
    </p:spTree>
    <p:extLst>
      <p:ext uri="{BB962C8B-B14F-4D97-AF65-F5344CB8AC3E}">
        <p14:creationId xmlns:p14="http://schemas.microsoft.com/office/powerpoint/2010/main" val="12020665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49i allows for bonds to be sold to establish the Texas Agricultural Fund.</a:t>
            </a:r>
            <a:endParaRPr lang="en-US" dirty="0"/>
          </a:p>
        </p:txBody>
      </p:sp>
    </p:spTree>
    <p:extLst>
      <p:ext uri="{BB962C8B-B14F-4D97-AF65-F5344CB8AC3E}">
        <p14:creationId xmlns:p14="http://schemas.microsoft.com/office/powerpoint/2010/main" val="148730962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49j places limits on additional state debt beyond what is allowed in the preceding sections.</a:t>
            </a:r>
            <a:endParaRPr lang="en-US" dirty="0"/>
          </a:p>
        </p:txBody>
      </p:sp>
    </p:spTree>
    <p:extLst>
      <p:ext uri="{BB962C8B-B14F-4D97-AF65-F5344CB8AC3E}">
        <p14:creationId xmlns:p14="http://schemas.microsoft.com/office/powerpoint/2010/main" val="148730962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49k establishes the Texas Mobility Fund.</a:t>
            </a:r>
            <a:endParaRPr lang="en-US" dirty="0"/>
          </a:p>
        </p:txBody>
      </p:sp>
    </p:spTree>
    <p:extLst>
      <p:ext uri="{BB962C8B-B14F-4D97-AF65-F5344CB8AC3E}">
        <p14:creationId xmlns:p14="http://schemas.microsoft.com/office/powerpoint/2010/main" val="148730962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49l allows for assistance for building roads to serve </a:t>
            </a:r>
            <a:r>
              <a:rPr lang="en-US" dirty="0" err="1" smtClean="0"/>
              <a:t>colonias</a:t>
            </a:r>
            <a:r>
              <a:rPr lang="en-US" dirty="0" smtClean="0"/>
              <a:t>.</a:t>
            </a:r>
            <a:endParaRPr lang="en-US" dirty="0"/>
          </a:p>
        </p:txBody>
      </p:sp>
    </p:spTree>
    <p:extLst>
      <p:ext uri="{BB962C8B-B14F-4D97-AF65-F5344CB8AC3E}">
        <p14:creationId xmlns:p14="http://schemas.microsoft.com/office/powerpoint/2010/main" val="14873096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title"/>
          </p:nvPr>
        </p:nvSpPr>
        <p:spPr>
          <a:xfrm>
            <a:off x="457200" y="274638"/>
            <a:ext cx="8229600" cy="6126162"/>
          </a:xfrm>
        </p:spPr>
        <p:txBody>
          <a:bodyPr/>
          <a:lstStyle/>
          <a:p>
            <a:r>
              <a:rPr lang="en-US" dirty="0" smtClean="0"/>
              <a:t>Many provisions are very similar to those in the U.S. Constitution. </a:t>
            </a:r>
            <a:br>
              <a:rPr lang="en-US" dirty="0" smtClean="0"/>
            </a:br>
            <a:r>
              <a:rPr lang="en-US" dirty="0" smtClean="0"/>
              <a:t/>
            </a:r>
            <a:br>
              <a:rPr lang="en-US" dirty="0" smtClean="0"/>
            </a:br>
            <a:r>
              <a:rPr lang="en-US" dirty="0" smtClean="0"/>
              <a:t>But many are not.</a:t>
            </a:r>
          </a:p>
        </p:txBody>
      </p:sp>
    </p:spTree>
    <p:extLst>
      <p:ext uri="{BB962C8B-B14F-4D97-AF65-F5344CB8AC3E}">
        <p14:creationId xmlns:p14="http://schemas.microsoft.com/office/powerpoint/2010/main" val="326205076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49m and n allows for funding highway projects as well as projects aimed at benefiting defense related communities.</a:t>
            </a:r>
            <a:endParaRPr lang="en-US" dirty="0"/>
          </a:p>
        </p:txBody>
      </p:sp>
    </p:spTree>
    <p:extLst>
      <p:ext uri="{BB962C8B-B14F-4D97-AF65-F5344CB8AC3E}">
        <p14:creationId xmlns:p14="http://schemas.microsoft.com/office/powerpoint/2010/main" val="148730962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49o allows for funding the Texas Rail and Relocation Improvement Fund.</a:t>
            </a:r>
            <a:endParaRPr lang="en-US" dirty="0"/>
          </a:p>
        </p:txBody>
      </p:sp>
    </p:spTree>
    <p:extLst>
      <p:ext uri="{BB962C8B-B14F-4D97-AF65-F5344CB8AC3E}">
        <p14:creationId xmlns:p14="http://schemas.microsoft.com/office/powerpoint/2010/main" val="49065347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49p allows for additional highway construction projects.</a:t>
            </a:r>
            <a:endParaRPr lang="en-US" dirty="0"/>
          </a:p>
        </p:txBody>
      </p:sp>
    </p:spTree>
    <p:extLst>
      <p:ext uri="{BB962C8B-B14F-4D97-AF65-F5344CB8AC3E}">
        <p14:creationId xmlns:p14="http://schemas.microsoft.com/office/powerpoint/2010/main" val="49065347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50 limits the ability of the state to provide credit and related assistance.</a:t>
            </a:r>
            <a:endParaRPr lang="en-US" dirty="0"/>
          </a:p>
        </p:txBody>
      </p:sp>
    </p:spTree>
    <p:extLst>
      <p:ext uri="{BB962C8B-B14F-4D97-AF65-F5344CB8AC3E}">
        <p14:creationId xmlns:p14="http://schemas.microsoft.com/office/powerpoint/2010/main" val="49065347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50a allows for the creation of the State Medical Educational Board.</a:t>
            </a:r>
            <a:endParaRPr lang="en-US" dirty="0"/>
          </a:p>
        </p:txBody>
      </p:sp>
    </p:spTree>
    <p:extLst>
      <p:ext uri="{BB962C8B-B14F-4D97-AF65-F5344CB8AC3E}">
        <p14:creationId xmlns:p14="http://schemas.microsoft.com/office/powerpoint/2010/main" val="49065347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Sections 50b-4, 5 and 6 allow for student loans</a:t>
            </a:r>
            <a:endParaRPr lang="en-US" dirty="0"/>
          </a:p>
        </p:txBody>
      </p:sp>
    </p:spTree>
    <p:extLst>
      <p:ext uri="{BB962C8B-B14F-4D97-AF65-F5344CB8AC3E}">
        <p14:creationId xmlns:p14="http://schemas.microsoft.com/office/powerpoint/2010/main" val="49065347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a:t>Sections </a:t>
            </a:r>
            <a:r>
              <a:rPr lang="en-US" dirty="0" smtClean="0"/>
              <a:t>50c, d, e, f and g provide for loans related to agriculture and maintenance and repair</a:t>
            </a:r>
            <a:endParaRPr lang="en-US" dirty="0"/>
          </a:p>
        </p:txBody>
      </p:sp>
    </p:spTree>
    <p:extLst>
      <p:ext uri="{BB962C8B-B14F-4D97-AF65-F5344CB8AC3E}">
        <p14:creationId xmlns:p14="http://schemas.microsoft.com/office/powerpoint/2010/main" val="49065347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51 prevents the legislature form making grants to individuals or corporations</a:t>
            </a:r>
            <a:endParaRPr lang="en-US" dirty="0"/>
          </a:p>
        </p:txBody>
      </p:sp>
    </p:spTree>
    <p:extLst>
      <p:ext uri="{BB962C8B-B14F-4D97-AF65-F5344CB8AC3E}">
        <p14:creationId xmlns:p14="http://schemas.microsoft.com/office/powerpoint/2010/main" val="374803627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Sections 51a – g authorize various forms of assistance  </a:t>
            </a:r>
            <a:endParaRPr lang="en-US" dirty="0"/>
          </a:p>
        </p:txBody>
      </p:sp>
    </p:spTree>
    <p:extLst>
      <p:ext uri="{BB962C8B-B14F-4D97-AF65-F5344CB8AC3E}">
        <p14:creationId xmlns:p14="http://schemas.microsoft.com/office/powerpoint/2010/main" val="374803627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Sections 52 a – k concern the relationship between the state and smaller, local governments.</a:t>
            </a:r>
            <a:endParaRPr lang="en-US" dirty="0"/>
          </a:p>
        </p:txBody>
      </p:sp>
    </p:spTree>
    <p:extLst>
      <p:ext uri="{BB962C8B-B14F-4D97-AF65-F5344CB8AC3E}">
        <p14:creationId xmlns:p14="http://schemas.microsoft.com/office/powerpoint/2010/main" val="37480362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a:xfrm>
            <a:off x="457200" y="274638"/>
            <a:ext cx="8229600" cy="6126162"/>
          </a:xfrm>
        </p:spPr>
        <p:txBody>
          <a:bodyPr/>
          <a:lstStyle/>
          <a:p>
            <a:r>
              <a:rPr lang="en-US" smtClean="0"/>
              <a:t>The article has been heavily amended since it was originally ratified. </a:t>
            </a:r>
          </a:p>
        </p:txBody>
      </p:sp>
    </p:spTree>
    <p:extLst>
      <p:ext uri="{BB962C8B-B14F-4D97-AF65-F5344CB8AC3E}">
        <p14:creationId xmlns:p14="http://schemas.microsoft.com/office/powerpoint/2010/main" val="185611135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53 prevents the state from granting the power to grant extra fees and compensation after services have been rendered.</a:t>
            </a:r>
            <a:endParaRPr lang="en-US" dirty="0"/>
          </a:p>
        </p:txBody>
      </p:sp>
    </p:spTree>
    <p:extLst>
      <p:ext uri="{BB962C8B-B14F-4D97-AF65-F5344CB8AC3E}">
        <p14:creationId xmlns:p14="http://schemas.microsoft.com/office/powerpoint/2010/main" val="12543362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55 prevents the state from negating indebtedness on the part of an individual or corporation</a:t>
            </a:r>
            <a:endParaRPr lang="en-US" dirty="0"/>
          </a:p>
        </p:txBody>
      </p:sp>
    </p:spTree>
    <p:extLst>
      <p:ext uri="{BB962C8B-B14F-4D97-AF65-F5344CB8AC3E}">
        <p14:creationId xmlns:p14="http://schemas.microsoft.com/office/powerpoint/2010/main" val="295980607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56 places limits on the local laws and special that can be passed by the legislature</a:t>
            </a:r>
            <a:endParaRPr lang="en-US" dirty="0"/>
          </a:p>
        </p:txBody>
      </p:sp>
    </p:spTree>
    <p:extLst>
      <p:ext uri="{BB962C8B-B14F-4D97-AF65-F5344CB8AC3E}">
        <p14:creationId xmlns:p14="http://schemas.microsoft.com/office/powerpoint/2010/main" val="295980607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57 states that local laws passed by the legislature cannot be passed unless notice is given in the locality affected by the law.</a:t>
            </a:r>
            <a:endParaRPr lang="en-US" dirty="0"/>
          </a:p>
        </p:txBody>
      </p:sp>
    </p:spTree>
    <p:extLst>
      <p:ext uri="{BB962C8B-B14F-4D97-AF65-F5344CB8AC3E}">
        <p14:creationId xmlns:p14="http://schemas.microsoft.com/office/powerpoint/2010/main" val="295980607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58 states the seat of government is Austin </a:t>
            </a:r>
            <a:endParaRPr lang="en-US" dirty="0"/>
          </a:p>
        </p:txBody>
      </p:sp>
    </p:spTree>
    <p:extLst>
      <p:ext uri="{BB962C8B-B14F-4D97-AF65-F5344CB8AC3E}">
        <p14:creationId xmlns:p14="http://schemas.microsoft.com/office/powerpoint/2010/main" val="374803627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Sections 59 and 60 allows for the establishment of Workers’ Compensation Insurance.</a:t>
            </a:r>
            <a:endParaRPr lang="en-US" dirty="0"/>
          </a:p>
        </p:txBody>
      </p:sp>
    </p:spTree>
    <p:extLst>
      <p:ext uri="{BB962C8B-B14F-4D97-AF65-F5344CB8AC3E}">
        <p14:creationId xmlns:p14="http://schemas.microsoft.com/office/powerpoint/2010/main" val="199254472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61a establishes minimum salaries for executive office holders.</a:t>
            </a:r>
            <a:endParaRPr lang="en-US" dirty="0"/>
          </a:p>
        </p:txBody>
      </p:sp>
    </p:spTree>
    <p:extLst>
      <p:ext uri="{BB962C8B-B14F-4D97-AF65-F5344CB8AC3E}">
        <p14:creationId xmlns:p14="http://schemas.microsoft.com/office/powerpoint/2010/main" val="199254472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62 relates to the continuity of state and local government in the event of a disaster.</a:t>
            </a:r>
            <a:endParaRPr lang="en-US" dirty="0"/>
          </a:p>
        </p:txBody>
      </p:sp>
    </p:spTree>
    <p:extLst>
      <p:ext uri="{BB962C8B-B14F-4D97-AF65-F5344CB8AC3E}">
        <p14:creationId xmlns:p14="http://schemas.microsoft.com/office/powerpoint/2010/main" val="199254472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63 was repealed</a:t>
            </a:r>
            <a:endParaRPr lang="en-US" dirty="0"/>
          </a:p>
        </p:txBody>
      </p:sp>
    </p:spTree>
    <p:extLst>
      <p:ext uri="{BB962C8B-B14F-4D97-AF65-F5344CB8AC3E}">
        <p14:creationId xmlns:p14="http://schemas.microsoft.com/office/powerpoint/2010/main" val="199254472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64 allows for the consolidation of governmental offices within a county.</a:t>
            </a:r>
            <a:endParaRPr lang="en-US" dirty="0"/>
          </a:p>
        </p:txBody>
      </p:sp>
    </p:spTree>
    <p:extLst>
      <p:ext uri="{BB962C8B-B14F-4D97-AF65-F5344CB8AC3E}">
        <p14:creationId xmlns:p14="http://schemas.microsoft.com/office/powerpoint/2010/main" val="37480362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Some highlights</a:t>
            </a:r>
            <a:endParaRPr lang="en-US" dirty="0"/>
          </a:p>
        </p:txBody>
      </p:sp>
    </p:spTree>
    <p:extLst>
      <p:ext uri="{BB962C8B-B14F-4D97-AF65-F5344CB8AC3E}">
        <p14:creationId xmlns:p14="http://schemas.microsoft.com/office/powerpoint/2010/main" val="83958346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65 places a limit on the interest rates on bonds issued by the state.</a:t>
            </a:r>
            <a:endParaRPr lang="en-US" dirty="0"/>
          </a:p>
        </p:txBody>
      </p:sp>
    </p:spTree>
    <p:extLst>
      <p:ext uri="{BB962C8B-B14F-4D97-AF65-F5344CB8AC3E}">
        <p14:creationId xmlns:p14="http://schemas.microsoft.com/office/powerpoint/2010/main" val="371315263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66 places limits on liability for noneconomic damages</a:t>
            </a:r>
            <a:endParaRPr lang="en-US" dirty="0"/>
          </a:p>
        </p:txBody>
      </p:sp>
    </p:spTree>
    <p:extLst>
      <p:ext uri="{BB962C8B-B14F-4D97-AF65-F5344CB8AC3E}">
        <p14:creationId xmlns:p14="http://schemas.microsoft.com/office/powerpoint/2010/main" val="371315263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Section 67 allows for the establishment of and funding for the Cancer Prevention and Research Institute of Texas</a:t>
            </a:r>
            <a:endParaRPr lang="en-US" dirty="0"/>
          </a:p>
        </p:txBody>
      </p:sp>
    </p:spTree>
    <p:extLst>
      <p:ext uri="{BB962C8B-B14F-4D97-AF65-F5344CB8AC3E}">
        <p14:creationId xmlns:p14="http://schemas.microsoft.com/office/powerpoint/2010/main" val="37131526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3417</TotalTime>
  <Words>1310</Words>
  <Application>Microsoft Office PowerPoint</Application>
  <PresentationFormat>On-screen Show (4:3)</PresentationFormat>
  <Paragraphs>100</Paragraphs>
  <Slides>92</Slides>
  <Notes>6</Notes>
  <HiddenSlides>0</HiddenSlides>
  <MMClips>0</MMClips>
  <ScaleCrop>false</ScaleCrop>
  <HeadingPairs>
    <vt:vector size="4" baseType="variant">
      <vt:variant>
        <vt:lpstr>Theme</vt:lpstr>
      </vt:variant>
      <vt:variant>
        <vt:i4>1</vt:i4>
      </vt:variant>
      <vt:variant>
        <vt:lpstr>Slide Titles</vt:lpstr>
      </vt:variant>
      <vt:variant>
        <vt:i4>92</vt:i4>
      </vt:variant>
    </vt:vector>
  </HeadingPairs>
  <TitlesOfParts>
    <vt:vector size="93" baseType="lpstr">
      <vt:lpstr>Office Theme</vt:lpstr>
      <vt:lpstr>GOVT 2302</vt:lpstr>
      <vt:lpstr>The Constitutional Design of the Texas Legislature</vt:lpstr>
      <vt:lpstr>The Texas Legislature:   Article Three of the  Texas Constitution  You might want to also read the legislature’s  entry in the Handbook of Texas Online. </vt:lpstr>
      <vt:lpstr>Here is a link to the original wording of Article 3 of the 1876 Constitution.  It had  58 Sections and  3,809 words</vt:lpstr>
      <vt:lpstr>In the current version, the article contains 67 Sections and 29,557 words.</vt:lpstr>
      <vt:lpstr>It contains language defining more clearly how the House and Senate operate internally and how bills become laws. </vt:lpstr>
      <vt:lpstr>Many provisions are very similar to those in the U.S. Constitution.   But many are not.</vt:lpstr>
      <vt:lpstr>The article has been heavily amended since it was originally ratified. </vt:lpstr>
      <vt:lpstr>Some highlights</vt:lpstr>
      <vt:lpstr>Section 1 contains the vesting clause</vt:lpstr>
      <vt:lpstr>Section 2 establishes the size of each chamber – the U.S. Constitution has no such language.</vt:lpstr>
      <vt:lpstr>Sections 3 and 4 establish the term lengths for each chamber.</vt:lpstr>
      <vt:lpstr>Section 5 establishes that the legislature meets every two years, and establishes rules for the consideration of bills. None can be considered for the first 30 days, but it states that the Governor can declare certain bills “emergency matters” meaning that they can.</vt:lpstr>
      <vt:lpstr>Sections 6 and 7 states the qualifications for Senators and Representatives.</vt:lpstr>
      <vt:lpstr>Sections 8 states that each chamber can judge the qualifications of their members. </vt:lpstr>
      <vt:lpstr>Section 9 establishes the position of Speaker and defines the powers of the Lieutenant Governor.</vt:lpstr>
      <vt:lpstr>Section 10 states that a 2/3rds quorum is necessary to conduct business.</vt:lpstr>
      <vt:lpstr>Section 11 allows each chamber to punish and expel members. </vt:lpstr>
      <vt:lpstr>Section 12 mandates that each chamber keep a journal of its proceedings.</vt:lpstr>
      <vt:lpstr>Section 13 mandates that the Governor issue writs of elections if vacancies occur in either chamber.</vt:lpstr>
      <vt:lpstr>Section 14 privileges members from arrest during the session.</vt:lpstr>
      <vt:lpstr>Section 15 allows each chamber to punish members for disorderly conduct.</vt:lpstr>
      <vt:lpstr>Section 16 mandates that sessions be open to the public.</vt:lpstr>
      <vt:lpstr>Section 17 concerns adjournments.</vt:lpstr>
      <vt:lpstr>Sections 18 and 19 prevents members from holding other government offices, and vice versa.</vt:lpstr>
      <vt:lpstr>Section 20 places limits on tax collectors holding office. </vt:lpstr>
      <vt:lpstr>Section 21 states that debates on the floor cannot be questioned in any other place.</vt:lpstr>
      <vt:lpstr>Section 22 prevents members who have a stake in an issue from voting on it.</vt:lpstr>
      <vt:lpstr>Section 23 reinforces the residency requirement.</vt:lpstr>
      <vt:lpstr>Section 24 establishes the salary of members, allows them to receive a per diem rates when in session and mandates that sessions be 140 days long.</vt:lpstr>
      <vt:lpstr>Section 24a establishes the Texas Ethics Commission.  TEC: Texas Tribune TEC: Wikipedia</vt:lpstr>
      <vt:lpstr>Section 25 concerns senatorial districts</vt:lpstr>
      <vt:lpstr>Section 26 modifies how house districts are apportioned across the state.</vt:lpstr>
      <vt:lpstr>Section 27 states that elections for each chamber shall be the same throughout the state.</vt:lpstr>
      <vt:lpstr>Section 28 clarifies the apportionment process and establishes the Legislative Redistricting Board.   LRB: Texas Tribune </vt:lpstr>
      <vt:lpstr>Section 29 states that all laws begin with the phrase: "Be it enacted by the Legislature of the State of Texas."</vt:lpstr>
      <vt:lpstr>Section 30 states that laws must be passed in the form of bills.</vt:lpstr>
      <vt:lpstr>Section 31 allows bills to originate in either chamber.</vt:lpstr>
      <vt:lpstr>Section 32 states that bills have to be read on three several days in each chamber.</vt:lpstr>
      <vt:lpstr>Section 33 mandates that revenue bills begin in the House.</vt:lpstr>
      <vt:lpstr>Section 34 bills once defeated, cannot be reintroduced that session.</vt:lpstr>
      <vt:lpstr>Section 35 bills can only contain one subject.</vt:lpstr>
      <vt:lpstr>Section 36 concerns the revision of laws.</vt:lpstr>
      <vt:lpstr>Section 37 states that bills must be reported out of committee at least 3 days before the adjournment of the legislature.</vt:lpstr>
      <vt:lpstr>Section 38 mandates that bills passed by each chamber be signed by the presiding officer of each chamber.</vt:lpstr>
      <vt:lpstr>Section 39 states that laws passed by the legislature go into effect 90 days after the end of the session.</vt:lpstr>
      <vt:lpstr>Section 40 states that special sessions can only focus on the subject the legislature was called to consider. </vt:lpstr>
      <vt:lpstr>Section 41 states that all votes – except for those for officers – shall be by voice vote. Votes for Speaker are by secret ballot.</vt:lpstr>
      <vt:lpstr>Section 42 was repealled</vt:lpstr>
      <vt:lpstr>Section 43 modifies the process for revising laws.</vt:lpstr>
      <vt:lpstr>Section 44 concerns compensation for all officers not covered in the Constitution.</vt:lpstr>
      <vt:lpstr>Section 45 allows for changes of venue in criminal and civil cases.</vt:lpstr>
      <vt:lpstr>Section 46 States that all fees must be collected uniformly.</vt:lpstr>
      <vt:lpstr>Section 47 allows for laws to be passed regarding lotteries and regulating bingo games. </vt:lpstr>
      <vt:lpstr>Section 48 has been repealed with the exception of a section relating to emergence service, and jail districts.</vt:lpstr>
      <vt:lpstr>Section 49 prohibits the states from creating debt unless due to certain circumstances described in the section. </vt:lpstr>
      <vt:lpstr>Section 49a requires the Comptroller of Public Accounts to provide to the Governor and Legislature an accounting of the financial condition of the state prior to each session.</vt:lpstr>
      <vt:lpstr>Section 49b establishes the Veteran’s Land Fund and the Veteran’s Housing Assistance Fund.</vt:lpstr>
      <vt:lpstr>Section 49c establishes that Texas Water Development Board. </vt:lpstr>
      <vt:lpstr>Section 49d (the longest in the article) concerns Water Development Board and authorizes the sale of bonds for that purpose. </vt:lpstr>
      <vt:lpstr>Section 49e concerns the Texas Park Development Fund</vt:lpstr>
      <vt:lpstr>Section 49f provides for bonds to be sold to provide assistance for the purchase of farm and ranch land.</vt:lpstr>
      <vt:lpstr>Section 49g was initially intended to provide funding for the Superconducting Super Collider.</vt:lpstr>
      <vt:lpstr>Section 49g now concerns the Economic Stabilization Fund (the Rainy Day Fund).</vt:lpstr>
      <vt:lpstr>Section 49h allows for bonds to be sold to build prisons and mental health facilities. </vt:lpstr>
      <vt:lpstr>Section 49i allows for bonds to be sold to establish the Texas Agricultural Fund.</vt:lpstr>
      <vt:lpstr>Section 49j places limits on additional state debt beyond what is allowed in the preceding sections.</vt:lpstr>
      <vt:lpstr>Section 49k establishes the Texas Mobility Fund.</vt:lpstr>
      <vt:lpstr>Section 49l allows for assistance for building roads to serve colonias.</vt:lpstr>
      <vt:lpstr>Section 49m and n allows for funding highway projects as well as projects aimed at benefiting defense related communities.</vt:lpstr>
      <vt:lpstr>Section 49o allows for funding the Texas Rail and Relocation Improvement Fund.</vt:lpstr>
      <vt:lpstr>Section 49p allows for additional highway construction projects.</vt:lpstr>
      <vt:lpstr>Section 50 limits the ability of the state to provide credit and related assistance.</vt:lpstr>
      <vt:lpstr>Section 50a allows for the creation of the State Medical Educational Board.</vt:lpstr>
      <vt:lpstr>Sections 50b-4, 5 and 6 allow for student loans</vt:lpstr>
      <vt:lpstr>Sections 50c, d, e, f and g provide for loans related to agriculture and maintenance and repair</vt:lpstr>
      <vt:lpstr>Section 51 prevents the legislature form making grants to individuals or corporations</vt:lpstr>
      <vt:lpstr>Sections 51a – g authorize various forms of assistance  </vt:lpstr>
      <vt:lpstr>Sections 52 a – k concern the relationship between the state and smaller, local governments.</vt:lpstr>
      <vt:lpstr>Section 53 prevents the state from granting the power to grant extra fees and compensation after services have been rendered.</vt:lpstr>
      <vt:lpstr>Section 55 prevents the state from negating indebtedness on the part of an individual or corporation</vt:lpstr>
      <vt:lpstr>Section 56 places limits on the local laws and special that can be passed by the legislature</vt:lpstr>
      <vt:lpstr>Section 57 states that local laws passed by the legislature cannot be passed unless notice is given in the locality affected by the law.</vt:lpstr>
      <vt:lpstr>Section 58 states the seat of government is Austin </vt:lpstr>
      <vt:lpstr>Sections 59 and 60 allows for the establishment of Workers’ Compensation Insurance.</vt:lpstr>
      <vt:lpstr>Section 61a establishes minimum salaries for executive office holders.</vt:lpstr>
      <vt:lpstr>Section 62 relates to the continuity of state and local government in the event of a disaster.</vt:lpstr>
      <vt:lpstr>Section 63 was repealed</vt:lpstr>
      <vt:lpstr>Section 64 allows for the consolidation of governmental offices within a county.</vt:lpstr>
      <vt:lpstr>Section 65 places a limit on the interest rates on bonds issued by the state.</vt:lpstr>
      <vt:lpstr>Section 66 places limits on liability for noneconomic damages</vt:lpstr>
      <vt:lpstr>Section 67 allows for the establishment of and funding for the Cancer Prevention and Research Institute of Texas</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Kevin Jefferies</dc:creator>
  <cp:lastModifiedBy>Kevin Jefferies</cp:lastModifiedBy>
  <cp:revision>114</cp:revision>
  <dcterms:created xsi:type="dcterms:W3CDTF">2011-09-11T15:50:03Z</dcterms:created>
  <dcterms:modified xsi:type="dcterms:W3CDTF">2011-09-14T04:10:25Z</dcterms:modified>
</cp:coreProperties>
</file>